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3" r:id="rId1"/>
  </p:sldMasterIdLst>
  <p:notesMasterIdLst>
    <p:notesMasterId r:id="rId3"/>
  </p:notesMasterIdLst>
  <p:handoutMasterIdLst>
    <p:handoutMasterId r:id="rId4"/>
  </p:handoutMasterIdLst>
  <p:sldIdLst>
    <p:sldId id="380" r:id="rId2"/>
  </p:sldIdLst>
  <p:sldSz cx="12192000" cy="6858000"/>
  <p:notesSz cx="6797675" cy="9926638"/>
  <p:custDataLst>
    <p:tags r:id="rId5"/>
  </p:custDataLst>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C03531A-F884-4E59-B278-7D09611AA995}">
          <p14:sldIdLst/>
        </p14:section>
        <p14:section name="Untitled Section" id="{6DE50388-3A89-4944-A1D6-2A5DA7B71256}">
          <p14:sldIdLst>
            <p14:sldId id="380"/>
          </p14:sldIdLst>
        </p14:section>
      </p14:sectionLst>
    </p:ext>
    <p:ext uri="{EFAFB233-063F-42B5-8137-9DF3F51BA10A}">
      <p15:sldGuideLst xmlns:p15="http://schemas.microsoft.com/office/powerpoint/2012/main">
        <p15:guide id="1" orient="horz" pos="2183"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Bjarke Ebert" initials="BE" lastIdx="21" clrIdx="6">
    <p:extLst>
      <p:ext uri="{19B8F6BF-5375-455C-9EA6-DF929625EA0E}">
        <p15:presenceInfo xmlns:p15="http://schemas.microsoft.com/office/powerpoint/2012/main" userId="S-1-5-21-1839211835-619659539-556599288-6688" providerId="AD"/>
      </p:ext>
    </p:extLst>
  </p:cmAuthor>
  <p:cmAuthor id="1" name="Christopher Edge" initials="CE" lastIdx="198" clrIdx="0"/>
  <p:cmAuthor id="8" name="Nathalie Breysse" initials="NB" lastIdx="38" clrIdx="7">
    <p:extLst>
      <p:ext uri="{19B8F6BF-5375-455C-9EA6-DF929625EA0E}">
        <p15:presenceInfo xmlns:p15="http://schemas.microsoft.com/office/powerpoint/2012/main" userId="S-1-5-21-1839211835-619659539-556599288-95354" providerId="AD"/>
      </p:ext>
    </p:extLst>
  </p:cmAuthor>
  <p:cmAuthor id="2" name="Ebru Karakoc Madsen" initials="EBKA" lastIdx="24" clrIdx="1"/>
  <p:cmAuthor id="3" name="Audrey Dufour" initials="AD" lastIdx="18" clrIdx="2"/>
  <p:cmAuthor id="4" name="Simon Wheeler" initials="SW" lastIdx="11" clrIdx="3">
    <p:extLst>
      <p:ext uri="{19B8F6BF-5375-455C-9EA6-DF929625EA0E}">
        <p15:presenceInfo xmlns:p15="http://schemas.microsoft.com/office/powerpoint/2012/main" userId="S-1-5-21-84928900-1697776596-4122394971-6195" providerId="AD"/>
      </p:ext>
    </p:extLst>
  </p:cmAuthor>
  <p:cmAuthor id="5" name="Brian Lawrence Odlaug" initials="BLO" lastIdx="15" clrIdx="4">
    <p:extLst>
      <p:ext uri="{19B8F6BF-5375-455C-9EA6-DF929625EA0E}">
        <p15:presenceInfo xmlns:p15="http://schemas.microsoft.com/office/powerpoint/2012/main" userId="S-1-5-21-1839211835-619659539-556599288-185339" providerId="AD"/>
      </p:ext>
    </p:extLst>
  </p:cmAuthor>
  <p:cmAuthor id="6" name="Murat Yildirim" initials="MY" lastIdx="61" clrIdx="5">
    <p:extLst>
      <p:ext uri="{19B8F6BF-5375-455C-9EA6-DF929625EA0E}">
        <p15:presenceInfo xmlns:p15="http://schemas.microsoft.com/office/powerpoint/2012/main" userId="S-1-5-21-1839211835-619659539-556599288-10154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59E5F"/>
    <a:srgbClr val="D9D1CC"/>
    <a:srgbClr val="E1D8BF"/>
    <a:srgbClr val="949494"/>
    <a:srgbClr val="B2B2B2"/>
    <a:srgbClr val="68849E"/>
    <a:srgbClr val="80A093"/>
    <a:srgbClr val="F0F0F0"/>
    <a:srgbClr val="CAD8E4"/>
    <a:srgbClr val="E0E0E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323" autoAdjust="0"/>
    <p:restoredTop sz="93792" autoAdjust="0"/>
  </p:normalViewPr>
  <p:slideViewPr>
    <p:cSldViewPr snapToGrid="0" snapToObjects="1">
      <p:cViewPr varScale="1">
        <p:scale>
          <a:sx n="141" d="100"/>
          <a:sy n="141" d="100"/>
        </p:scale>
        <p:origin x="1062" y="126"/>
      </p:cViewPr>
      <p:guideLst>
        <p:guide orient="horz" pos="2183"/>
        <p:guide pos="3840"/>
      </p:guideLst>
    </p:cSldViewPr>
  </p:slideViewPr>
  <p:outlineViewPr>
    <p:cViewPr>
      <p:scale>
        <a:sx n="33" d="100"/>
        <a:sy n="33" d="100"/>
      </p:scale>
      <p:origin x="0" y="-11454"/>
    </p:cViewPr>
  </p:outlineViewPr>
  <p:notesTextViewPr>
    <p:cViewPr>
      <p:scale>
        <a:sx n="100" d="100"/>
        <a:sy n="100" d="100"/>
      </p:scale>
      <p:origin x="0" y="0"/>
    </p:cViewPr>
  </p:notesTextViewPr>
  <p:sorterViewPr>
    <p:cViewPr>
      <p:scale>
        <a:sx n="122" d="100"/>
        <a:sy n="122" d="100"/>
      </p:scale>
      <p:origin x="0" y="0"/>
    </p:cViewPr>
  </p:sorterViewPr>
  <p:notesViewPr>
    <p:cSldViewPr snapToGrid="0" snapToObjects="1">
      <p:cViewPr>
        <p:scale>
          <a:sx n="150" d="100"/>
          <a:sy n="150" d="100"/>
        </p:scale>
        <p:origin x="576" y="-3220"/>
      </p:cViewPr>
      <p:guideLst/>
    </p:cSldViewPr>
  </p:notes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notesMaster" Target="notesMasters/notesMaster1.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tags" Target="tags/tag1.xml"/><Relationship Id="rId10" Type="http://schemas.openxmlformats.org/officeDocument/2006/relationships/tableStyles" Target="tableStyles.xml"/><Relationship Id="rId4" Type="http://schemas.openxmlformats.org/officeDocument/2006/relationships/handoutMaster" Target="handoutMasters/handoutMaster1.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0" y="5"/>
            <a:ext cx="2945659" cy="49805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53" y="5"/>
            <a:ext cx="2945659" cy="498055"/>
          </a:xfrm>
          <a:prstGeom prst="rect">
            <a:avLst/>
          </a:prstGeom>
        </p:spPr>
        <p:txBody>
          <a:bodyPr vert="horz" lIns="91440" tIns="45720" rIns="91440" bIns="45720" rtlCol="0"/>
          <a:lstStyle>
            <a:lvl1pPr algn="r">
              <a:defRPr sz="1200"/>
            </a:lvl1pPr>
          </a:lstStyle>
          <a:p>
            <a:fld id="{3B6579D3-62B4-4809-8D0C-4876020E209D}" type="datetimeFigureOut">
              <a:rPr lang="en-GB" smtClean="0"/>
              <a:t>23/02/2022</a:t>
            </a:fld>
            <a:endParaRPr lang="en-GB"/>
          </a:p>
        </p:txBody>
      </p:sp>
      <p:sp>
        <p:nvSpPr>
          <p:cNvPr id="4" name="Footer Placeholder 3"/>
          <p:cNvSpPr>
            <a:spLocks noGrp="1"/>
          </p:cNvSpPr>
          <p:nvPr>
            <p:ph type="ftr" sz="quarter" idx="2"/>
          </p:nvPr>
        </p:nvSpPr>
        <p:spPr>
          <a:xfrm>
            <a:off x="10" y="9428584"/>
            <a:ext cx="2945659" cy="498054"/>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53" y="9428584"/>
            <a:ext cx="2945659" cy="498054"/>
          </a:xfrm>
          <a:prstGeom prst="rect">
            <a:avLst/>
          </a:prstGeom>
        </p:spPr>
        <p:txBody>
          <a:bodyPr vert="horz" lIns="91440" tIns="45720" rIns="91440" bIns="45720" rtlCol="0" anchor="b"/>
          <a:lstStyle>
            <a:lvl1pPr algn="r">
              <a:defRPr sz="1200"/>
            </a:lvl1pPr>
          </a:lstStyle>
          <a:p>
            <a:fld id="{0BF24BB8-5B68-4097-BC86-B79371C4510A}" type="slidenum">
              <a:rPr lang="en-GB" smtClean="0"/>
              <a:t>‹#›</a:t>
            </a:fld>
            <a:endParaRPr lang="en-GB"/>
          </a:p>
        </p:txBody>
      </p:sp>
    </p:spTree>
    <p:extLst>
      <p:ext uri="{BB962C8B-B14F-4D97-AF65-F5344CB8AC3E}">
        <p14:creationId xmlns:p14="http://schemas.microsoft.com/office/powerpoint/2010/main" val="20582021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0" y="5"/>
            <a:ext cx="2945659" cy="49805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53" y="5"/>
            <a:ext cx="2945659" cy="498055"/>
          </a:xfrm>
          <a:prstGeom prst="rect">
            <a:avLst/>
          </a:prstGeom>
        </p:spPr>
        <p:txBody>
          <a:bodyPr vert="horz" lIns="91440" tIns="45720" rIns="91440" bIns="45720" rtlCol="0"/>
          <a:lstStyle>
            <a:lvl1pPr algn="r">
              <a:defRPr sz="1200"/>
            </a:lvl1pPr>
          </a:lstStyle>
          <a:p>
            <a:fld id="{799FA8D8-D74F-5A4A-BB10-7F88E22CEF6D}" type="datetimeFigureOut">
              <a:t>2/23/2022</a:t>
            </a:fld>
            <a:endParaRPr lang="en-US"/>
          </a:p>
        </p:txBody>
      </p:sp>
      <p:sp>
        <p:nvSpPr>
          <p:cNvPr id="4" name="Slide Image Placeholder 3"/>
          <p:cNvSpPr>
            <a:spLocks noGrp="1" noRot="1" noChangeAspect="1"/>
          </p:cNvSpPr>
          <p:nvPr>
            <p:ph type="sldImg" idx="2"/>
          </p:nvPr>
        </p:nvSpPr>
        <p:spPr>
          <a:xfrm>
            <a:off x="423863" y="1241425"/>
            <a:ext cx="5949950" cy="334803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195"/>
            <a:ext cx="5438140" cy="3908614"/>
          </a:xfrm>
          <a:prstGeom prst="rect">
            <a:avLst/>
          </a:prstGeom>
        </p:spPr>
        <p:txBody>
          <a:bodyPr vert="horz" lIns="91440" tIns="45720" rIns="91440" bIns="45720" rtlCol="0"/>
          <a:lstStyle/>
          <a:p>
            <a:pPr lvl="0"/>
            <a:r>
              <a:rPr lang="da-DK"/>
              <a:t>Click to edit Master text styles</a:t>
            </a:r>
          </a:p>
          <a:p>
            <a:pPr lvl="1"/>
            <a:r>
              <a:rPr lang="da-DK"/>
              <a:t>Second level</a:t>
            </a:r>
          </a:p>
          <a:p>
            <a:pPr lvl="2"/>
            <a:r>
              <a:rPr lang="da-DK"/>
              <a:t>Third level</a:t>
            </a:r>
          </a:p>
          <a:p>
            <a:pPr lvl="3"/>
            <a:r>
              <a:rPr lang="da-DK"/>
              <a:t>Fourth level</a:t>
            </a:r>
          </a:p>
          <a:p>
            <a:pPr lvl="4"/>
            <a:r>
              <a:rPr lang="da-DK"/>
              <a:t>Fifth level</a:t>
            </a:r>
            <a:endParaRPr lang="en-US"/>
          </a:p>
        </p:txBody>
      </p:sp>
      <p:sp>
        <p:nvSpPr>
          <p:cNvPr id="6" name="Footer Placeholder 5"/>
          <p:cNvSpPr>
            <a:spLocks noGrp="1"/>
          </p:cNvSpPr>
          <p:nvPr>
            <p:ph type="ftr" sz="quarter" idx="4"/>
          </p:nvPr>
        </p:nvSpPr>
        <p:spPr>
          <a:xfrm>
            <a:off x="10" y="9428584"/>
            <a:ext cx="2945659" cy="49805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53" y="9428584"/>
            <a:ext cx="2945659" cy="498054"/>
          </a:xfrm>
          <a:prstGeom prst="rect">
            <a:avLst/>
          </a:prstGeom>
        </p:spPr>
        <p:txBody>
          <a:bodyPr vert="horz" lIns="91440" tIns="45720" rIns="91440" bIns="45720" rtlCol="0" anchor="b"/>
          <a:lstStyle>
            <a:lvl1pPr algn="r">
              <a:defRPr sz="1200"/>
            </a:lvl1pPr>
          </a:lstStyle>
          <a:p>
            <a:fld id="{037C2873-EBE5-CF42-9E30-7832FC02D1D9}" type="slidenum">
              <a:t>‹#›</a:t>
            </a:fld>
            <a:endParaRPr lang="en-US"/>
          </a:p>
        </p:txBody>
      </p:sp>
    </p:spTree>
    <p:extLst>
      <p:ext uri="{BB962C8B-B14F-4D97-AF65-F5344CB8AC3E}">
        <p14:creationId xmlns:p14="http://schemas.microsoft.com/office/powerpoint/2010/main" val="47269356"/>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360"/>
      </a:spcBef>
      <a:defRPr sz="1000" kern="1200">
        <a:solidFill>
          <a:schemeClr val="tx1"/>
        </a:solidFill>
        <a:latin typeface="+mn-lt"/>
        <a:ea typeface="+mn-ea"/>
        <a:cs typeface="+mn-cs"/>
      </a:defRPr>
    </a:lvl1pPr>
    <a:lvl2pPr marL="457200" algn="l" defTabSz="914400" rtl="0" eaLnBrk="1" latinLnBrk="0" hangingPunct="1">
      <a:spcBef>
        <a:spcPts val="360"/>
      </a:spcBef>
      <a:defRPr sz="1000" kern="1200">
        <a:solidFill>
          <a:schemeClr val="tx1"/>
        </a:solidFill>
        <a:latin typeface="+mn-lt"/>
        <a:ea typeface="+mn-ea"/>
        <a:cs typeface="+mn-cs"/>
      </a:defRPr>
    </a:lvl2pPr>
    <a:lvl3pPr marL="914400" algn="l" defTabSz="914400" rtl="0" eaLnBrk="1" latinLnBrk="0" hangingPunct="1">
      <a:spcBef>
        <a:spcPts val="360"/>
      </a:spcBef>
      <a:defRPr sz="1000" kern="1200">
        <a:solidFill>
          <a:schemeClr val="tx1"/>
        </a:solidFill>
        <a:latin typeface="+mn-lt"/>
        <a:ea typeface="+mn-ea"/>
        <a:cs typeface="+mn-cs"/>
      </a:defRPr>
    </a:lvl3pPr>
    <a:lvl4pPr marL="1371600" algn="l" defTabSz="914400" rtl="0" eaLnBrk="1" latinLnBrk="0" hangingPunct="1">
      <a:spcBef>
        <a:spcPts val="360"/>
      </a:spcBef>
      <a:defRPr sz="1000" kern="1200">
        <a:solidFill>
          <a:schemeClr val="tx1"/>
        </a:solidFill>
        <a:latin typeface="+mn-lt"/>
        <a:ea typeface="+mn-ea"/>
        <a:cs typeface="+mn-cs"/>
      </a:defRPr>
    </a:lvl4pPr>
    <a:lvl5pPr marL="1828800" algn="l" defTabSz="914400" rtl="0" eaLnBrk="1" latinLnBrk="0" hangingPunct="1">
      <a:spcBef>
        <a:spcPts val="360"/>
      </a:spcBef>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679768" y="4777195"/>
            <a:ext cx="5438140" cy="4242959"/>
          </a:xfrm>
        </p:spPr>
        <p:txBody>
          <a:bodyPr/>
          <a:lstStyle/>
          <a:p>
            <a:r>
              <a:rPr lang="en-GB" dirty="0"/>
              <a:t>There is increasing recognition that schizophrenia is a neurodevelopmental disorder that involves alterations in brain circuits.</a:t>
            </a:r>
            <a:r>
              <a:rPr lang="en-GB" baseline="30000" dirty="0"/>
              <a:t>1</a:t>
            </a:r>
          </a:p>
          <a:p>
            <a:pPr lvl="0"/>
            <a:r>
              <a:rPr lang="en-GB" dirty="0"/>
              <a:t>Normal cortical development involves proliferation, migration of cells, dendritic arborisation (circuit formation), and myelination, with the first two processes occurring mostly during prenatal life and the latter two continuing through the first two post-natal decades.</a:t>
            </a:r>
            <a:r>
              <a:rPr lang="en-GB" baseline="30000" dirty="0"/>
              <a:t>1</a:t>
            </a:r>
            <a:r>
              <a:rPr lang="en-GB" dirty="0"/>
              <a:t> A progressive reduction of grey-matter volume with age is observed with longitudinal neuroimaging.</a:t>
            </a:r>
            <a:r>
              <a:rPr lang="en-GB" baseline="30000" dirty="0"/>
              <a:t>1,2</a:t>
            </a:r>
            <a:r>
              <a:rPr lang="en-GB" dirty="0"/>
              <a:t> The combined effects of pruning of the neuronal </a:t>
            </a:r>
            <a:r>
              <a:rPr lang="en-GB" dirty="0" err="1"/>
              <a:t>arbor</a:t>
            </a:r>
            <a:r>
              <a:rPr lang="en-GB" dirty="0"/>
              <a:t> and myelin deposition are thought to account for this.</a:t>
            </a:r>
            <a:r>
              <a:rPr lang="en-GB" baseline="30000" dirty="0"/>
              <a:t>1</a:t>
            </a:r>
            <a:r>
              <a:rPr lang="en-GB" dirty="0"/>
              <a:t> Local changes are far more complex.</a:t>
            </a:r>
            <a:r>
              <a:rPr lang="en-GB" baseline="30000" dirty="0"/>
              <a:t>1</a:t>
            </a:r>
            <a:r>
              <a:rPr lang="en-GB" dirty="0"/>
              <a:t> Data from human and nonhuman primate brains indicate increasing inhibitory synaptic strength and decreasing excitatory synaptic strength in the prefrontal cortex throughout adolescence and early adulthood – the period of prodrome and emergence of psychosis.</a:t>
            </a:r>
            <a:r>
              <a:rPr lang="en-GB" baseline="30000" dirty="0"/>
              <a:t>1</a:t>
            </a:r>
          </a:p>
          <a:p>
            <a:pPr lvl="0"/>
            <a:r>
              <a:rPr lang="en-GB" dirty="0"/>
              <a:t>Psychosis nearly always emerges in late adolescence or early adulthood, with a peak between the ages of 18 and 25, when the prefrontal cortex is still developing.</a:t>
            </a:r>
            <a:r>
              <a:rPr lang="en-GB" baseline="30000" dirty="0"/>
              <a:t>1</a:t>
            </a:r>
            <a:r>
              <a:rPr lang="en-GB" dirty="0"/>
              <a:t> The neurodevelopmental trajectory in children developing schizophrenia could include reduced elaboration of inhibitory pathways, and excessive pruning of excitatory pathways, leading to altered excitatory–inhibitory balance in the prefrontal cortex.</a:t>
            </a:r>
            <a:r>
              <a:rPr lang="en-GB" baseline="30000" dirty="0"/>
              <a:t>1</a:t>
            </a:r>
            <a:r>
              <a:rPr lang="en-GB" dirty="0"/>
              <a:t> Reduced myelination would alter connectivity.</a:t>
            </a:r>
            <a:r>
              <a:rPr lang="en-GB" baseline="30000" dirty="0"/>
              <a:t>1</a:t>
            </a:r>
            <a:r>
              <a:rPr lang="en-GB" dirty="0"/>
              <a:t> Although data support these possible neurodevelopmental mechanisms for schizophrenia, none has been proven to cause the syndrome.</a:t>
            </a:r>
            <a:r>
              <a:rPr lang="en-GB" baseline="30000" dirty="0"/>
              <a:t>1</a:t>
            </a:r>
          </a:p>
          <a:p>
            <a:endParaRPr lang="en-GB" dirty="0"/>
          </a:p>
          <a:p>
            <a:r>
              <a:rPr lang="en-GB" b="1" dirty="0"/>
              <a:t>References:</a:t>
            </a:r>
          </a:p>
          <a:p>
            <a:r>
              <a:rPr lang="en-GB" dirty="0"/>
              <a:t>1. </a:t>
            </a:r>
            <a:r>
              <a:rPr lang="en-GB" dirty="0" err="1"/>
              <a:t>Insel</a:t>
            </a:r>
            <a:r>
              <a:rPr lang="en-GB" dirty="0"/>
              <a:t> TR. Rethinking schizophrenia. Nature 2010; 468 (7321): 187–193.</a:t>
            </a:r>
          </a:p>
          <a:p>
            <a:r>
              <a:rPr lang="en-GB" dirty="0"/>
              <a:t>2. Paus T, </a:t>
            </a:r>
            <a:r>
              <a:rPr lang="en-GB" dirty="0" err="1"/>
              <a:t>Keshavan</a:t>
            </a:r>
            <a:r>
              <a:rPr lang="en-GB" dirty="0"/>
              <a:t> M, </a:t>
            </a:r>
            <a:r>
              <a:rPr lang="en-GB" dirty="0" err="1"/>
              <a:t>Giedd</a:t>
            </a:r>
            <a:r>
              <a:rPr lang="en-GB" dirty="0"/>
              <a:t> JN. Why do many psychiatric disorders emerge during adolescence? Nat Rev </a:t>
            </a:r>
            <a:r>
              <a:rPr lang="en-GB" dirty="0" err="1"/>
              <a:t>Neurosci</a:t>
            </a:r>
            <a:r>
              <a:rPr lang="en-GB" dirty="0"/>
              <a:t> 2008; 9 (12): 947–957.</a:t>
            </a:r>
          </a:p>
        </p:txBody>
      </p:sp>
      <p:sp>
        <p:nvSpPr>
          <p:cNvPr id="4" name="Slide Number Placeholder 3"/>
          <p:cNvSpPr>
            <a:spLocks noGrp="1"/>
          </p:cNvSpPr>
          <p:nvPr>
            <p:ph type="sldNum" sz="quarter" idx="10"/>
          </p:nvPr>
        </p:nvSpPr>
        <p:spPr/>
        <p:txBody>
          <a:bodyPr/>
          <a:lstStyle/>
          <a:p>
            <a:fld id="{037C2873-EBE5-CF42-9E30-7832FC02D1D9}" type="slidenum">
              <a:rPr lang="en-GB" smtClean="0"/>
              <a:pPr/>
              <a:t>1</a:t>
            </a:fld>
            <a:endParaRPr lang="en-GB"/>
          </a:p>
        </p:txBody>
      </p:sp>
      <p:sp>
        <p:nvSpPr>
          <p:cNvPr id="7" name="Slide Image Placeholder 6">
            <a:extLst>
              <a:ext uri="{FF2B5EF4-FFF2-40B4-BE49-F238E27FC236}">
                <a16:creationId xmlns:a16="http://schemas.microsoft.com/office/drawing/2014/main" id="{474C8C1C-1A67-4E7F-8D72-D6F225D4DBD3}"/>
              </a:ext>
            </a:extLst>
          </p:cNvPr>
          <p:cNvSpPr>
            <a:spLocks noGrp="1" noRot="1" noChangeAspect="1"/>
          </p:cNvSpPr>
          <p:nvPr>
            <p:ph type="sldImg"/>
          </p:nvPr>
        </p:nvSpPr>
        <p:spPr/>
      </p:sp>
    </p:spTree>
    <p:extLst>
      <p:ext uri="{BB962C8B-B14F-4D97-AF65-F5344CB8AC3E}">
        <p14:creationId xmlns:p14="http://schemas.microsoft.com/office/powerpoint/2010/main" val="33052262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dirty="0"/>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rgbClr val="C4B17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312861930"/>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sz="2400">
                <a:solidFill>
                  <a:srgbClr val="3F1A01"/>
                </a:solidFill>
              </a:defRPr>
            </a:lvl1pPr>
          </a:lstStyle>
          <a:p>
            <a:r>
              <a:rPr lang="en-US" dirty="0"/>
              <a:t>Click to edit Master title style</a:t>
            </a:r>
            <a:endParaRPr lang="en-GB" dirty="0"/>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851697444"/>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dirty="0"/>
              <a:t>Click to edit Master title style</a:t>
            </a:r>
            <a:endParaRPr lang="en-GB" dirty="0"/>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413749812"/>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986149349"/>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dirty="0"/>
              <a:t>Click to edit Master title style</a:t>
            </a:r>
            <a:endParaRPr lang="en-GB" dirty="0"/>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973911420"/>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287135656"/>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913682547"/>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9656769"/>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21649868"/>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870599911"/>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07606823"/>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706167788"/>
      </p:ext>
    </p:extLst>
  </p:cSld>
  <p:clrMapOvr>
    <a:masterClrMapping/>
  </p:clrMapOvr>
  <p:hf hdr="0" ftr="0" dt="0"/>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dirty="0"/>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769630595"/>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4141488542"/>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615819722"/>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300273323"/>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37668864"/>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666769689"/>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56312391"/>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302210398"/>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sv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961861294"/>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726" r:id="rId13"/>
    <p:sldLayoutId id="2147483727" r:id="rId14"/>
    <p:sldLayoutId id="2147483728" r:id="rId15"/>
    <p:sldLayoutId id="2147483729" r:id="rId16"/>
    <p:sldLayoutId id="2147483730" r:id="rId17"/>
    <p:sldLayoutId id="2147483736" r:id="rId18"/>
    <p:sldLayoutId id="2147483737" r:id="rId19"/>
    <p:sldLayoutId id="2147483745" r:id="rId20"/>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52D3B6F6-EE6D-4EF8-A58A-18B1AB4B28EC}"/>
              </a:ext>
            </a:extLst>
          </p:cNvPr>
          <p:cNvSpPr>
            <a:spLocks noGrp="1"/>
          </p:cNvSpPr>
          <p:nvPr>
            <p:ph type="body" sz="quarter" idx="17"/>
          </p:nvPr>
        </p:nvSpPr>
        <p:spPr/>
        <p:txBody>
          <a:bodyPr/>
          <a:lstStyle/>
          <a:p>
            <a:r>
              <a:rPr lang="en-GB" dirty="0"/>
              <a:t>Schizophrenia</a:t>
            </a:r>
          </a:p>
          <a:p>
            <a:endParaRPr lang="en-GB" dirty="0"/>
          </a:p>
        </p:txBody>
      </p:sp>
      <p:sp>
        <p:nvSpPr>
          <p:cNvPr id="121" name="Title 120">
            <a:extLst>
              <a:ext uri="{FF2B5EF4-FFF2-40B4-BE49-F238E27FC236}">
                <a16:creationId xmlns:a16="http://schemas.microsoft.com/office/drawing/2014/main" id="{810EEF2A-EB7B-4CE5-A722-69D1AE10B52A}"/>
              </a:ext>
            </a:extLst>
          </p:cNvPr>
          <p:cNvSpPr>
            <a:spLocks noGrp="1"/>
          </p:cNvSpPr>
          <p:nvPr>
            <p:ph type="title"/>
          </p:nvPr>
        </p:nvSpPr>
        <p:spPr/>
        <p:txBody>
          <a:bodyPr/>
          <a:lstStyle/>
          <a:p>
            <a:r>
              <a:rPr lang="en-GB" dirty="0"/>
              <a:t>The neurodevelopmental model of schizophrenia</a:t>
            </a:r>
          </a:p>
        </p:txBody>
      </p:sp>
      <p:sp>
        <p:nvSpPr>
          <p:cNvPr id="122" name="Content Placeholder 121">
            <a:extLst>
              <a:ext uri="{FF2B5EF4-FFF2-40B4-BE49-F238E27FC236}">
                <a16:creationId xmlns:a16="http://schemas.microsoft.com/office/drawing/2014/main" id="{BCBAA1F4-428E-460B-B333-A5B2F9F1BDDE}"/>
              </a:ext>
            </a:extLst>
          </p:cNvPr>
          <p:cNvSpPr>
            <a:spLocks noGrp="1"/>
          </p:cNvSpPr>
          <p:nvPr>
            <p:ph idx="19"/>
          </p:nvPr>
        </p:nvSpPr>
        <p:spPr/>
        <p:txBody>
          <a:bodyPr>
            <a:normAutofit/>
          </a:bodyPr>
          <a:lstStyle/>
          <a:p>
            <a:pPr marL="285750" indent="-285750">
              <a:spcBef>
                <a:spcPts val="240"/>
              </a:spcBef>
              <a:spcAft>
                <a:spcPts val="240"/>
              </a:spcAft>
              <a:buFont typeface="Arial" panose="020B0604020202020204" pitchFamily="34" charset="0"/>
              <a:buChar char="•"/>
            </a:pPr>
            <a:r>
              <a:rPr lang="en-GB" dirty="0">
                <a:latin typeface="Arial" pitchFamily="34" charset="0"/>
                <a:cs typeface="Arial" pitchFamily="34" charset="0"/>
              </a:rPr>
              <a:t>Normal cortical development involves proliferation, migration of cells, dendritic arborisation (circuit formation), and myelination, with the first two processes occurring mostly during prenatal life and the latter two continuing through the first two post-natal decades</a:t>
            </a:r>
            <a:r>
              <a:rPr lang="en-GB" baseline="30000" dirty="0">
                <a:latin typeface="Arial" pitchFamily="34" charset="0"/>
                <a:cs typeface="Arial" pitchFamily="34" charset="0"/>
              </a:rPr>
              <a:t>1</a:t>
            </a:r>
          </a:p>
          <a:p>
            <a:pPr marL="285750" indent="-285750">
              <a:spcBef>
                <a:spcPts val="240"/>
              </a:spcBef>
              <a:spcAft>
                <a:spcPts val="240"/>
              </a:spcAft>
              <a:buFont typeface="Arial" panose="020B0604020202020204" pitchFamily="34" charset="0"/>
              <a:buChar char="•"/>
            </a:pPr>
            <a:endParaRPr lang="en-GB" baseline="30000" dirty="0">
              <a:latin typeface="Arial" pitchFamily="34" charset="0"/>
              <a:cs typeface="Arial" pitchFamily="34" charset="0"/>
            </a:endParaRPr>
          </a:p>
          <a:p>
            <a:pPr marL="285750" indent="-285750">
              <a:spcBef>
                <a:spcPts val="240"/>
              </a:spcBef>
              <a:spcAft>
                <a:spcPts val="240"/>
              </a:spcAft>
              <a:buFont typeface="Arial" panose="020B0604020202020204" pitchFamily="34" charset="0"/>
              <a:buChar char="•"/>
            </a:pPr>
            <a:r>
              <a:rPr lang="en-GB" dirty="0">
                <a:latin typeface="Arial" pitchFamily="34" charset="0"/>
                <a:cs typeface="Arial" pitchFamily="34" charset="0"/>
              </a:rPr>
              <a:t>A progressive reduction of grey-matter volume with age is observed with longitudinal neuroimaging.</a:t>
            </a:r>
            <a:r>
              <a:rPr lang="en-GB" baseline="30000" dirty="0">
                <a:latin typeface="Arial" pitchFamily="34" charset="0"/>
                <a:cs typeface="Arial" pitchFamily="34" charset="0"/>
              </a:rPr>
              <a:t>1,2</a:t>
            </a:r>
            <a:r>
              <a:rPr lang="en-GB" dirty="0">
                <a:latin typeface="Arial" pitchFamily="34" charset="0"/>
                <a:cs typeface="Arial" pitchFamily="34" charset="0"/>
              </a:rPr>
              <a:t> The combined effects of pruning of the neuronal </a:t>
            </a:r>
            <a:r>
              <a:rPr lang="en-GB" dirty="0" err="1">
                <a:latin typeface="Arial" pitchFamily="34" charset="0"/>
                <a:cs typeface="Arial" pitchFamily="34" charset="0"/>
              </a:rPr>
              <a:t>arbor</a:t>
            </a:r>
            <a:r>
              <a:rPr lang="en-GB" dirty="0">
                <a:latin typeface="Arial" pitchFamily="34" charset="0"/>
                <a:cs typeface="Arial" pitchFamily="34" charset="0"/>
              </a:rPr>
              <a:t> and myelin deposition are thought to account for this</a:t>
            </a:r>
            <a:r>
              <a:rPr lang="en-GB" baseline="30000" dirty="0">
                <a:latin typeface="Arial" pitchFamily="34" charset="0"/>
                <a:cs typeface="Arial" pitchFamily="34" charset="0"/>
              </a:rPr>
              <a:t>1</a:t>
            </a:r>
          </a:p>
          <a:p>
            <a:pPr marL="285750" indent="-285750">
              <a:spcBef>
                <a:spcPts val="240"/>
              </a:spcBef>
              <a:spcAft>
                <a:spcPts val="240"/>
              </a:spcAft>
              <a:buFont typeface="Arial" panose="020B0604020202020204" pitchFamily="34" charset="0"/>
              <a:buChar char="•"/>
            </a:pPr>
            <a:endParaRPr lang="en-GB" baseline="30000" dirty="0">
              <a:latin typeface="Arial" pitchFamily="34" charset="0"/>
              <a:cs typeface="Arial" pitchFamily="34" charset="0"/>
            </a:endParaRPr>
          </a:p>
          <a:p>
            <a:pPr marL="285750" indent="-285750">
              <a:spcBef>
                <a:spcPts val="240"/>
              </a:spcBef>
              <a:spcAft>
                <a:spcPts val="240"/>
              </a:spcAft>
              <a:buFont typeface="Arial" panose="020B0604020202020204" pitchFamily="34" charset="0"/>
              <a:buChar char="•"/>
            </a:pPr>
            <a:r>
              <a:rPr lang="en-GB" dirty="0">
                <a:latin typeface="Arial" pitchFamily="34" charset="0"/>
                <a:cs typeface="Arial" pitchFamily="34" charset="0"/>
              </a:rPr>
              <a:t>Psychosis nearly always emerges in late adolescence or early adulthood, with a peak between the ages of 18 and 25, when the prefrontal cortex is still developing</a:t>
            </a:r>
            <a:r>
              <a:rPr lang="en-GB" baseline="30000" dirty="0">
                <a:latin typeface="Arial" pitchFamily="34" charset="0"/>
                <a:cs typeface="Arial" pitchFamily="34" charset="0"/>
              </a:rPr>
              <a:t>1</a:t>
            </a:r>
          </a:p>
          <a:p>
            <a:pPr marL="285750" indent="-285750">
              <a:spcBef>
                <a:spcPts val="240"/>
              </a:spcBef>
              <a:spcAft>
                <a:spcPts val="240"/>
              </a:spcAft>
              <a:buFont typeface="Arial" panose="020B0604020202020204" pitchFamily="34" charset="0"/>
              <a:buChar char="•"/>
            </a:pPr>
            <a:endParaRPr lang="en-GB" baseline="30000" dirty="0">
              <a:latin typeface="Arial" pitchFamily="34" charset="0"/>
              <a:cs typeface="Arial" pitchFamily="34" charset="0"/>
            </a:endParaRPr>
          </a:p>
          <a:p>
            <a:pPr marL="285750" indent="-285750">
              <a:spcBef>
                <a:spcPts val="240"/>
              </a:spcBef>
              <a:spcAft>
                <a:spcPts val="240"/>
              </a:spcAft>
              <a:buFont typeface="Arial" panose="020B0604020202020204" pitchFamily="34" charset="0"/>
              <a:buChar char="•"/>
            </a:pPr>
            <a:r>
              <a:rPr lang="en-GB" dirty="0">
                <a:latin typeface="Arial" pitchFamily="34" charset="0"/>
                <a:cs typeface="Arial" pitchFamily="34" charset="0"/>
              </a:rPr>
              <a:t>The neurodevelopmental trajectory in children developing schizophrenia could include reduced elaboration of inhibitory pathways, and excessive pruning of excitatory pathways, leading to altered excitatory–inhibitory balance in the prefrontal cortex</a:t>
            </a:r>
            <a:r>
              <a:rPr lang="en-GB" baseline="30000" dirty="0">
                <a:latin typeface="Arial" pitchFamily="34" charset="0"/>
                <a:cs typeface="Arial" pitchFamily="34" charset="0"/>
              </a:rPr>
              <a:t>1</a:t>
            </a:r>
          </a:p>
        </p:txBody>
      </p:sp>
      <p:sp>
        <p:nvSpPr>
          <p:cNvPr id="2" name="Text Placeholder 1">
            <a:extLst>
              <a:ext uri="{FF2B5EF4-FFF2-40B4-BE49-F238E27FC236}">
                <a16:creationId xmlns:a16="http://schemas.microsoft.com/office/drawing/2014/main" id="{8B47B526-7A6B-4B89-BED5-E2788FC1327F}"/>
              </a:ext>
            </a:extLst>
          </p:cNvPr>
          <p:cNvSpPr>
            <a:spLocks noGrp="1"/>
          </p:cNvSpPr>
          <p:nvPr>
            <p:ph type="body" sz="quarter" idx="18"/>
          </p:nvPr>
        </p:nvSpPr>
        <p:spPr/>
        <p:txBody>
          <a:bodyPr/>
          <a:lstStyle/>
          <a:p>
            <a:pPr marL="0" indent="0">
              <a:buNone/>
            </a:pPr>
            <a:r>
              <a:rPr lang="en-GB" dirty="0"/>
              <a:t>1. </a:t>
            </a:r>
            <a:r>
              <a:rPr lang="en-GB" dirty="0" err="1"/>
              <a:t>Insel</a:t>
            </a:r>
            <a:r>
              <a:rPr lang="en-GB" dirty="0"/>
              <a:t>. Nature 2010;468(7321):187–193; 2. Paus et al. Nat Rev </a:t>
            </a:r>
            <a:r>
              <a:rPr lang="en-GB" dirty="0" err="1"/>
              <a:t>Neurosci</a:t>
            </a:r>
            <a:r>
              <a:rPr lang="en-GB" dirty="0"/>
              <a:t> 2008;9(12):947–957</a:t>
            </a:r>
          </a:p>
        </p:txBody>
      </p:sp>
      <p:sp>
        <p:nvSpPr>
          <p:cNvPr id="4" name="Slide Number Placeholder 3">
            <a:extLst>
              <a:ext uri="{FF2B5EF4-FFF2-40B4-BE49-F238E27FC236}">
                <a16:creationId xmlns:a16="http://schemas.microsoft.com/office/drawing/2014/main" id="{0D52011E-8B72-42A0-93E3-8A69DF69D97A}"/>
              </a:ext>
            </a:extLst>
          </p:cNvPr>
          <p:cNvSpPr>
            <a:spLocks noGrp="1"/>
          </p:cNvSpPr>
          <p:nvPr>
            <p:ph type="sldNum" sz="quarter" idx="4"/>
          </p:nvPr>
        </p:nvSpPr>
        <p:spPr/>
        <p:txBody>
          <a:bodyPr/>
          <a:lstStyle/>
          <a:p>
            <a:fld id="{6DBC486D-4FAB-B746-8B02-8D7C842291C6}" type="slidenum">
              <a:rPr lang="en-GB" smtClean="0"/>
              <a:pPr/>
              <a:t>1</a:t>
            </a:fld>
            <a:endParaRPr lang="en-GB"/>
          </a:p>
        </p:txBody>
      </p:sp>
    </p:spTree>
    <p:custDataLst/>
    <p:extLst>
      <p:ext uri="{BB962C8B-B14F-4D97-AF65-F5344CB8AC3E}">
        <p14:creationId xmlns:p14="http://schemas.microsoft.com/office/powerpoint/2010/main" val="196973353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jQZtG50d"/>
  <p:tag name="ARTICULATE_SLIDE_COUNT" val="49"/>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Neurotorium - PowerPoint-Skabelon - 2022-01-28</Template>
  <TotalTime>709</TotalTime>
  <Words>447</Words>
  <Application>Microsoft Office PowerPoint</Application>
  <PresentationFormat>Widescreen</PresentationFormat>
  <Paragraphs>19</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Neurotorium - PowerPoint-Skabelon - 2022-01-28</vt:lpstr>
      <vt:lpstr>The neurodevelopmental model of schizophrenia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Christopher Edge</dc:creator>
  <cp:lastModifiedBy>Henrik Haase</cp:lastModifiedBy>
  <cp:revision>1365</cp:revision>
  <cp:lastPrinted>2022-02-04T08:01:23Z</cp:lastPrinted>
  <dcterms:created xsi:type="dcterms:W3CDTF">2017-01-23T14:24:15Z</dcterms:created>
  <dcterms:modified xsi:type="dcterms:W3CDTF">2022-02-23T12:38:05Z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62F455BA-A116-4548-8330-AB067D1D6DA8</vt:lpwstr>
  </property>
  <property fmtid="{D5CDD505-2E9C-101B-9397-08002B2CF9AE}" pid="3" name="ArticulatePath">
    <vt:lpwstr>3 - Neurobiology and aetiology 02-Feb-18</vt:lpwstr>
  </property>
</Properties>
</file>